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58" r:id="rId4"/>
    <p:sldId id="257" r:id="rId5"/>
    <p:sldId id="261" r:id="rId6"/>
    <p:sldId id="259" r:id="rId7"/>
  </p:sldIdLst>
  <p:sldSz cx="12192000" cy="6858000"/>
  <p:notesSz cx="6858000" cy="9144000"/>
  <p:defaultTextStyle>
    <a:defPPr>
      <a:defRPr lang="en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11"/>
    <p:restoredTop sz="93440"/>
  </p:normalViewPr>
  <p:slideViewPr>
    <p:cSldViewPr snapToGrid="0">
      <p:cViewPr>
        <p:scale>
          <a:sx n="173" d="100"/>
          <a:sy n="173" d="100"/>
        </p:scale>
        <p:origin x="1424" y="9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7E9C45-A26A-FCBB-78B4-0D1BE9090C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4E9B2E-F8F8-527C-8EF5-0F956A8509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B124B6-45BB-B507-4D58-B37B29C75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4E4C3-C23E-7C47-884C-99194F6C0A2D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FB9C13-7DA0-BF0B-BC35-56237D8F5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70AF04-D23B-85B8-5393-354E7DC1F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ACAAA-2CF6-434C-A22D-EE84B58184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440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C7B26-590C-DFF5-A400-83F64757F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0DDBC0-0152-C2A6-8627-945A78E117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0E63BA-D2AA-D29D-FFB0-213500BF9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4E4C3-C23E-7C47-884C-99194F6C0A2D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0E1AB1-CE8E-3A72-7D30-97DDC60F0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4C520B-4256-F81A-92F8-FC5C72B4A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ACAAA-2CF6-434C-A22D-EE84B58184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802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4EABDF2-A5FF-1EB0-4110-AD77E3DE0C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0287F4-F2EC-AA66-BAEB-19F22A7D84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823C5C-684F-6B3D-3EAC-3285D38A6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4E4C3-C23E-7C47-884C-99194F6C0A2D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AB17BB-AE13-9416-DD0A-E0F36DA51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91AA31-7C81-8755-6227-B04DE67FB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ACAAA-2CF6-434C-A22D-EE84B58184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1961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B7E9D-6A09-55A1-7354-70953F2A9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E0EB04-66BA-C0B7-CA43-966416EA3E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7AD94E-CCFD-139D-CDC1-82E578E01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4E4C3-C23E-7C47-884C-99194F6C0A2D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55039C-DDB2-E48C-5B33-69A3DEB5C0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CD43F2-C6E8-FFE7-2210-F518970F6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ACAAA-2CF6-434C-A22D-EE84B58184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6876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BD7D49-DD76-E5E9-50F0-D73A7881D2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F35068-0D90-9487-57EA-AC0C641613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8472C8-8395-DFF6-E08C-1F2469E0DB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4E4C3-C23E-7C47-884C-99194F6C0A2D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8959E0-E628-B53C-1644-1FD47BBAB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FA59ED-4770-4D69-0740-CC3896089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ACAAA-2CF6-434C-A22D-EE84B58184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940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250ECC-076D-44F7-5773-DA6D19AE4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E6F279-A311-5E67-3B91-8F750C85C9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838524-4BF9-AADE-77A1-C31AC92F07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9CCF6A-2E88-C5B3-83CF-4B2010AA7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4E4C3-C23E-7C47-884C-99194F6C0A2D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B824E5-35EC-C667-8343-FAB97730D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3F7248-5D4B-652C-40D7-78039D30C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ACAAA-2CF6-434C-A22D-EE84B58184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1275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C620AA-6458-7E9A-6258-511E02589A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292A0A-D538-3382-7F25-DC3AE542EB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5908F9-D8D7-9425-E08C-7CCFDC2B8D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A27A197-AA28-06B7-645D-D92273EB87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9C2EDD-349F-AAB5-8FD1-DB9CD97D71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C4889B-BA7F-0B36-506C-37D22B6BCD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4E4C3-C23E-7C47-884C-99194F6C0A2D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924185-3827-1E9E-E6BC-66583CD8E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474A16-50E1-4894-5CAE-7DBAE7A4C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ACAAA-2CF6-434C-A22D-EE84B58184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8804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0C0C3-A1B8-D3D9-8A56-196868257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A18B09-FCD5-62B1-8DCD-CE1325C4D6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4E4C3-C23E-7C47-884C-99194F6C0A2D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6AD970-0F15-61F1-4272-433CF8BC5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DE3461-6115-253A-1623-396916DD8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ACAAA-2CF6-434C-A22D-EE84B58184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3352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AAC3081-20B1-8020-AE36-3B7807C1D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4E4C3-C23E-7C47-884C-99194F6C0A2D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2C3678-DDB6-5E01-4EA2-8FAC5498D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DAFDC7-B821-9C3E-D4CB-234CD2090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ACAAA-2CF6-434C-A22D-EE84B58184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1963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31D019-086F-A352-0787-FEB10E7D3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84C2D4-DFDF-E353-1560-ED6C4C81A5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E1013D-AF17-4B72-E96D-7E20A4F3EE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21D228-2329-5CFE-F7BE-3E3B0E106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4E4C3-C23E-7C47-884C-99194F6C0A2D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987EC5-70EC-F07B-546D-C01C93D1A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9F562C-D1ED-C810-64DA-3962C2DD5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ACAAA-2CF6-434C-A22D-EE84B58184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696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BA1241-5001-6F9D-1A06-C7FF7CCD1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2081B7-5E39-64C0-FEB3-98CDF29219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A3EAF8-43BB-E68C-A68A-E638198317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41B614-B669-6440-E9D7-3B044B1BD3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4E4C3-C23E-7C47-884C-99194F6C0A2D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7FBCD9-2F75-6839-3149-A2CFA5011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64A2F9-6C1B-2A0D-62A2-93E2CAF86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ACAAA-2CF6-434C-A22D-EE84B58184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791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9CCEB3-E24D-21CB-5D33-A5BA12593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95E7F2-B25C-5209-3987-54460D07DA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9E29E2-D47D-B3D6-36BC-92177A2D3A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D4E4C3-C23E-7C47-884C-99194F6C0A2D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83CC60-D411-6989-F6F6-2689CC6F7D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E262F9-A278-AC4E-A6D9-E03839CA85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ACAAA-2CF6-434C-A22D-EE84B58184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88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46F9EA2-D444-8D8E-05E7-FA840C8C814C}"/>
              </a:ext>
            </a:extLst>
          </p:cNvPr>
          <p:cNvSpPr txBox="1"/>
          <p:nvPr/>
        </p:nvSpPr>
        <p:spPr>
          <a:xfrm>
            <a:off x="332440" y="364378"/>
            <a:ext cx="106277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10Be(d,6Li) -&gt; Beam energy, can we decrease the beam energy?</a:t>
            </a:r>
          </a:p>
          <a:p>
            <a:r>
              <a:rPr lang="en-GB" dirty="0"/>
              <a:t>                     -&gt; Target thickness?</a:t>
            </a:r>
          </a:p>
          <a:p>
            <a:r>
              <a:rPr lang="en-GB" dirty="0"/>
              <a:t>                     -&gt; 10Be + d -&gt; 6He (DE-E) + 6Li (</a:t>
            </a:r>
            <a:r>
              <a:rPr lang="en-GB" dirty="0" err="1"/>
              <a:t>ToF</a:t>
            </a:r>
            <a:r>
              <a:rPr lang="en-GB" dirty="0"/>
              <a:t> 6Li? or 6He?) because V=d/t and E = 1/2mv2 no Z dependency…</a:t>
            </a:r>
          </a:p>
          <a:p>
            <a:r>
              <a:rPr lang="en-GB" dirty="0"/>
              <a:t>                     -&gt; 10Be + 12C -&gt; 6He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2B67756-994B-132E-1A85-E59F75978FDC}"/>
              </a:ext>
            </a:extLst>
          </p:cNvPr>
          <p:cNvCxnSpPr/>
          <p:nvPr/>
        </p:nvCxnSpPr>
        <p:spPr>
          <a:xfrm flipV="1">
            <a:off x="1689313" y="2673270"/>
            <a:ext cx="0" cy="17803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68DF736-2CEB-4A10-F56F-FEA703E16BAF}"/>
              </a:ext>
            </a:extLst>
          </p:cNvPr>
          <p:cNvCxnSpPr>
            <a:cxnSpLocks/>
          </p:cNvCxnSpPr>
          <p:nvPr/>
        </p:nvCxnSpPr>
        <p:spPr>
          <a:xfrm>
            <a:off x="1689313" y="4453625"/>
            <a:ext cx="294808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4BCCA46-F831-5B50-E089-B9E0975D406D}"/>
              </a:ext>
            </a:extLst>
          </p:cNvPr>
          <p:cNvSpPr txBox="1"/>
          <p:nvPr/>
        </p:nvSpPr>
        <p:spPr>
          <a:xfrm>
            <a:off x="651080" y="2350103"/>
            <a:ext cx="10382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Theta 6Li</a:t>
            </a:r>
          </a:p>
          <a:p>
            <a:r>
              <a:rPr lang="en-GB" dirty="0"/>
              <a:t>(</a:t>
            </a:r>
            <a:r>
              <a:rPr lang="en-GB" dirty="0" err="1"/>
              <a:t>ToF</a:t>
            </a:r>
            <a:r>
              <a:rPr lang="en-GB" dirty="0"/>
              <a:t>)?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4EB13CD-9185-2C89-3B78-6ECD06F7C2C4}"/>
              </a:ext>
            </a:extLst>
          </p:cNvPr>
          <p:cNvSpPr txBox="1"/>
          <p:nvPr/>
        </p:nvSpPr>
        <p:spPr>
          <a:xfrm>
            <a:off x="4063776" y="4572296"/>
            <a:ext cx="1147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Theta 6He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7678842-08B6-D85E-B564-0B455D039BF6}"/>
              </a:ext>
            </a:extLst>
          </p:cNvPr>
          <p:cNvCxnSpPr/>
          <p:nvPr/>
        </p:nvCxnSpPr>
        <p:spPr>
          <a:xfrm flipV="1">
            <a:off x="7091053" y="1887874"/>
            <a:ext cx="0" cy="17803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FBD0D9E-57C0-D9EA-C129-EADFE0F6A42F}"/>
              </a:ext>
            </a:extLst>
          </p:cNvPr>
          <p:cNvCxnSpPr>
            <a:cxnSpLocks/>
          </p:cNvCxnSpPr>
          <p:nvPr/>
        </p:nvCxnSpPr>
        <p:spPr>
          <a:xfrm>
            <a:off x="7091053" y="3668229"/>
            <a:ext cx="294808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4F7E6C4-3833-8A0F-9B73-BA6F66ABE75D}"/>
              </a:ext>
            </a:extLst>
          </p:cNvPr>
          <p:cNvSpPr txBox="1"/>
          <p:nvPr/>
        </p:nvSpPr>
        <p:spPr>
          <a:xfrm>
            <a:off x="6338602" y="1564707"/>
            <a:ext cx="7524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 6Li</a:t>
            </a:r>
          </a:p>
          <a:p>
            <a:r>
              <a:rPr lang="en-GB" dirty="0"/>
              <a:t>(</a:t>
            </a:r>
            <a:r>
              <a:rPr lang="en-GB" dirty="0" err="1"/>
              <a:t>ToF</a:t>
            </a:r>
            <a:r>
              <a:rPr lang="en-GB" dirty="0"/>
              <a:t>)?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AC32591-D323-F109-D8F7-531AA8C945B6}"/>
              </a:ext>
            </a:extLst>
          </p:cNvPr>
          <p:cNvSpPr txBox="1"/>
          <p:nvPr/>
        </p:nvSpPr>
        <p:spPr>
          <a:xfrm>
            <a:off x="9675894" y="3812050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 6He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4C739E7-A76D-1091-168A-484C657D57A0}"/>
              </a:ext>
            </a:extLst>
          </p:cNvPr>
          <p:cNvSpPr txBox="1"/>
          <p:nvPr/>
        </p:nvSpPr>
        <p:spPr>
          <a:xfrm>
            <a:off x="2918606" y="3230388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??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ECD8FD6-D0E1-2219-1144-B2E8B56AA84D}"/>
              </a:ext>
            </a:extLst>
          </p:cNvPr>
          <p:cNvSpPr txBox="1"/>
          <p:nvPr/>
        </p:nvSpPr>
        <p:spPr>
          <a:xfrm>
            <a:off x="8365360" y="2588813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??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1D70DBA-A9E9-332C-DB67-3CC34ABE54EE}"/>
              </a:ext>
            </a:extLst>
          </p:cNvPr>
          <p:cNvSpPr txBox="1"/>
          <p:nvPr/>
        </p:nvSpPr>
        <p:spPr>
          <a:xfrm>
            <a:off x="332440" y="5193615"/>
            <a:ext cx="3306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To be done in </a:t>
            </a:r>
            <a:r>
              <a:rPr lang="en-GB" dirty="0" err="1"/>
              <a:t>nptool</a:t>
            </a:r>
            <a:r>
              <a:rPr lang="en-GB" dirty="0"/>
              <a:t> and LISE++ 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CC5C351-9581-2B36-2B17-D8A8000B7B6F}"/>
              </a:ext>
            </a:extLst>
          </p:cNvPr>
          <p:cNvCxnSpPr/>
          <p:nvPr/>
        </p:nvCxnSpPr>
        <p:spPr>
          <a:xfrm flipV="1">
            <a:off x="7091053" y="4420617"/>
            <a:ext cx="0" cy="17803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531AF1D-E6BA-FC3B-2109-81347B64560F}"/>
              </a:ext>
            </a:extLst>
          </p:cNvPr>
          <p:cNvCxnSpPr>
            <a:cxnSpLocks/>
          </p:cNvCxnSpPr>
          <p:nvPr/>
        </p:nvCxnSpPr>
        <p:spPr>
          <a:xfrm>
            <a:off x="7091053" y="6200972"/>
            <a:ext cx="294808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77DB8A14-B073-6D56-6FD7-2E6F955A378A}"/>
              </a:ext>
            </a:extLst>
          </p:cNvPr>
          <p:cNvSpPr txBox="1"/>
          <p:nvPr/>
        </p:nvSpPr>
        <p:spPr>
          <a:xfrm>
            <a:off x="5975459" y="4107794"/>
            <a:ext cx="1083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 6Li/6He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B44B8B6-7B26-F903-6AED-4446AB34AA9D}"/>
              </a:ext>
            </a:extLst>
          </p:cNvPr>
          <p:cNvSpPr txBox="1"/>
          <p:nvPr/>
        </p:nvSpPr>
        <p:spPr>
          <a:xfrm>
            <a:off x="9675894" y="6344793"/>
            <a:ext cx="1663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Theta 6Li /  6He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B3DCA61-F45C-2C33-DF37-B28C10CC5123}"/>
              </a:ext>
            </a:extLst>
          </p:cNvPr>
          <p:cNvSpPr txBox="1"/>
          <p:nvPr/>
        </p:nvSpPr>
        <p:spPr>
          <a:xfrm>
            <a:off x="8365360" y="5121556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??</a:t>
            </a:r>
          </a:p>
        </p:txBody>
      </p:sp>
    </p:spTree>
    <p:extLst>
      <p:ext uri="{BB962C8B-B14F-4D97-AF65-F5344CB8AC3E}">
        <p14:creationId xmlns:p14="http://schemas.microsoft.com/office/powerpoint/2010/main" val="2082353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A4DE1F0-016F-5D94-9874-5E52579326B7}"/>
              </a:ext>
            </a:extLst>
          </p:cNvPr>
          <p:cNvSpPr txBox="1"/>
          <p:nvPr/>
        </p:nvSpPr>
        <p:spPr>
          <a:xfrm>
            <a:off x="341086" y="391885"/>
            <a:ext cx="11646906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List of stuffs to do:</a:t>
            </a:r>
          </a:p>
          <a:p>
            <a:endParaRPr lang="en-GB" dirty="0"/>
          </a:p>
          <a:p>
            <a:r>
              <a:rPr lang="en-GB" dirty="0"/>
              <a:t>- E(6Li) vs Theta(6Li) and E(6He) vs Theta(6He) -&gt; This is simple… </a:t>
            </a:r>
            <a:r>
              <a:rPr lang="en-GB" dirty="0" err="1"/>
              <a:t>PhysicsTree</a:t>
            </a:r>
            <a:r>
              <a:rPr lang="en-GB" dirty="0"/>
              <a:t>-&gt;Draw(“</a:t>
            </a:r>
            <a:r>
              <a:rPr lang="en-GB" dirty="0" err="1"/>
              <a:t>ELab:ThetaLab</a:t>
            </a:r>
            <a:r>
              <a:rPr lang="en-GB" dirty="0"/>
              <a:t>&gt;&gt;h(…)”,”</a:t>
            </a:r>
            <a:r>
              <a:rPr lang="en-GB" dirty="0" err="1"/>
              <a:t>CsIE</a:t>
            </a:r>
            <a:r>
              <a:rPr lang="en-GB" dirty="0"/>
              <a:t>&gt;0”,”col”)</a:t>
            </a:r>
          </a:p>
          <a:p>
            <a:r>
              <a:rPr lang="en-GB" dirty="0"/>
              <a:t>- Theta(6Li) vs Theta(6He)</a:t>
            </a:r>
          </a:p>
          <a:p>
            <a:r>
              <a:rPr lang="en-GB" dirty="0"/>
              <a:t>- E(6Li) vs E(6He) ?? LISE++??</a:t>
            </a:r>
          </a:p>
          <a:p>
            <a:r>
              <a:rPr lang="en-GB" dirty="0"/>
              <a:t>- Ex</a:t>
            </a:r>
          </a:p>
          <a:p>
            <a:endParaRPr lang="en-GB" dirty="0"/>
          </a:p>
          <a:p>
            <a:r>
              <a:rPr lang="en-GB" dirty="0"/>
              <a:t>For different CD2 target thickness: 50um, 90um (7mg), 100um, 150um</a:t>
            </a:r>
          </a:p>
          <a:p>
            <a:r>
              <a:rPr lang="en-GB" dirty="0"/>
              <a:t>For different beam dispersion X and Y: (0,0), (10,10), (20,20), (50,50) without CATS! </a:t>
            </a:r>
          </a:p>
          <a:p>
            <a:endParaRPr lang="en-GB" dirty="0"/>
          </a:p>
          <a:p>
            <a:r>
              <a:rPr lang="en-GB" dirty="0"/>
              <a:t>How Theta3 vs Theta4 </a:t>
            </a:r>
            <a:r>
              <a:rPr lang="en-GB"/>
              <a:t>and Ex evolve </a:t>
            </a:r>
            <a:r>
              <a:rPr lang="en-GB" dirty="0"/>
              <a:t>with Target Thickness and beam </a:t>
            </a:r>
            <a:r>
              <a:rPr lang="en-GB" dirty="0" err="1"/>
              <a:t>sigmaX</a:t>
            </a:r>
            <a:r>
              <a:rPr lang="en-GB" dirty="0"/>
              <a:t>, </a:t>
            </a:r>
            <a:r>
              <a:rPr lang="en-GB" dirty="0" err="1"/>
              <a:t>sigmaY</a:t>
            </a:r>
            <a:r>
              <a:rPr lang="en-GB" dirty="0"/>
              <a:t> dispersion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0399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5F26281-22E2-6E91-C81A-EF76881B8605}"/>
              </a:ext>
            </a:extLst>
          </p:cNvPr>
          <p:cNvSpPr/>
          <p:nvPr/>
        </p:nvSpPr>
        <p:spPr>
          <a:xfrm rot="20252619">
            <a:off x="4396637" y="532356"/>
            <a:ext cx="162838" cy="128391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3FE7E9-ED19-D60D-10B5-F4F2465467DD}"/>
              </a:ext>
            </a:extLst>
          </p:cNvPr>
          <p:cNvSpPr/>
          <p:nvPr/>
        </p:nvSpPr>
        <p:spPr>
          <a:xfrm rot="20252619">
            <a:off x="4605405" y="325676"/>
            <a:ext cx="749472" cy="128391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A84267B-55B3-205A-CFD0-C2C8FC96F537}"/>
              </a:ext>
            </a:extLst>
          </p:cNvPr>
          <p:cNvSpPr/>
          <p:nvPr/>
        </p:nvSpPr>
        <p:spPr>
          <a:xfrm rot="1247216">
            <a:off x="4455817" y="2532345"/>
            <a:ext cx="162838" cy="128391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3923A0-4C8B-78FD-7A20-8A78B017778A}"/>
              </a:ext>
            </a:extLst>
          </p:cNvPr>
          <p:cNvSpPr/>
          <p:nvPr/>
        </p:nvSpPr>
        <p:spPr>
          <a:xfrm rot="1247216">
            <a:off x="4664585" y="2713972"/>
            <a:ext cx="749472" cy="128391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F235C80-95FC-ED3B-028B-076662AB1B77}"/>
              </a:ext>
            </a:extLst>
          </p:cNvPr>
          <p:cNvSpPr/>
          <p:nvPr/>
        </p:nvSpPr>
        <p:spPr>
          <a:xfrm>
            <a:off x="2394560" y="2224257"/>
            <a:ext cx="162838" cy="64195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5A29D53-8656-532E-2A47-6069DCE12E73}"/>
              </a:ext>
            </a:extLst>
          </p:cNvPr>
          <p:cNvCxnSpPr/>
          <p:nvPr/>
        </p:nvCxnSpPr>
        <p:spPr>
          <a:xfrm>
            <a:off x="651353" y="2545236"/>
            <a:ext cx="167848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85C367E-7A44-CC9B-C8CA-F8C3B2309577}"/>
              </a:ext>
            </a:extLst>
          </p:cNvPr>
          <p:cNvSpPr txBox="1"/>
          <p:nvPr/>
        </p:nvSpPr>
        <p:spPr>
          <a:xfrm>
            <a:off x="726510" y="2179528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10Be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FB7FD15-69D3-D375-710F-236EDA49E9D0}"/>
              </a:ext>
            </a:extLst>
          </p:cNvPr>
          <p:cNvCxnSpPr>
            <a:cxnSpLocks/>
            <a:stCxn id="8" idx="3"/>
          </p:cNvCxnSpPr>
          <p:nvPr/>
        </p:nvCxnSpPr>
        <p:spPr>
          <a:xfrm flipV="1">
            <a:off x="2557398" y="889348"/>
            <a:ext cx="2422743" cy="165588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5D70A62-C91F-D347-5E72-9CFEFE1C85D3}"/>
              </a:ext>
            </a:extLst>
          </p:cNvPr>
          <p:cNvCxnSpPr>
            <a:cxnSpLocks/>
            <a:stCxn id="8" idx="3"/>
            <a:endCxn id="6" idx="3"/>
          </p:cNvCxnSpPr>
          <p:nvPr/>
        </p:nvCxnSpPr>
        <p:spPr>
          <a:xfrm>
            <a:off x="2557398" y="2545237"/>
            <a:ext cx="2055957" cy="657962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579C49C8-2313-6314-B2AE-7865B258D176}"/>
              </a:ext>
            </a:extLst>
          </p:cNvPr>
          <p:cNvSpPr txBox="1"/>
          <p:nvPr/>
        </p:nvSpPr>
        <p:spPr>
          <a:xfrm>
            <a:off x="3554721" y="3018706"/>
            <a:ext cx="45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6Li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7B4C9F-6E88-2ABC-2404-E2125FE20DCF}"/>
              </a:ext>
            </a:extLst>
          </p:cNvPr>
          <p:cNvSpPr txBox="1"/>
          <p:nvPr/>
        </p:nvSpPr>
        <p:spPr>
          <a:xfrm>
            <a:off x="3480718" y="1163295"/>
            <a:ext cx="561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6He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7F78B47-5AD8-E53B-099B-97DAD37C0E50}"/>
              </a:ext>
            </a:extLst>
          </p:cNvPr>
          <p:cNvSpPr txBox="1"/>
          <p:nvPr/>
        </p:nvSpPr>
        <p:spPr>
          <a:xfrm>
            <a:off x="227007" y="4276840"/>
            <a:ext cx="650742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 single Event -&gt; Everything that happen in a give time window: ~us</a:t>
            </a:r>
          </a:p>
          <a:p>
            <a:r>
              <a:rPr lang="en-GB" dirty="0" err="1"/>
              <a:t>Si_E</a:t>
            </a:r>
            <a:r>
              <a:rPr lang="en-GB" dirty="0"/>
              <a:t> -&gt; size 2</a:t>
            </a:r>
          </a:p>
          <a:p>
            <a:r>
              <a:rPr lang="en-GB" dirty="0" err="1"/>
              <a:t>CsI_E</a:t>
            </a:r>
            <a:r>
              <a:rPr lang="en-GB" dirty="0"/>
              <a:t> -&gt; size 2 too!</a:t>
            </a:r>
          </a:p>
          <a:p>
            <a:endParaRPr lang="en-GB" dirty="0"/>
          </a:p>
          <a:p>
            <a:r>
              <a:rPr lang="en-GB" dirty="0" err="1"/>
              <a:t>PhysicsTree</a:t>
            </a:r>
            <a:r>
              <a:rPr lang="en-GB" dirty="0"/>
              <a:t>-&gt;Draw(“</a:t>
            </a:r>
            <a:r>
              <a:rPr lang="en-GB" dirty="0" err="1"/>
              <a:t>Si_E</a:t>
            </a:r>
            <a:r>
              <a:rPr lang="en-GB" dirty="0"/>
              <a:t>”) this draw both</a:t>
            </a:r>
          </a:p>
          <a:p>
            <a:r>
              <a:rPr lang="en-GB" dirty="0" err="1"/>
              <a:t>PhysicsTree</a:t>
            </a:r>
            <a:r>
              <a:rPr lang="en-GB" dirty="0"/>
              <a:t>-&gt;Draw(“</a:t>
            </a:r>
            <a:r>
              <a:rPr lang="en-GB" dirty="0" err="1"/>
              <a:t>Si_E</a:t>
            </a:r>
            <a:r>
              <a:rPr lang="en-GB" dirty="0"/>
              <a:t>[0]”) this draw first hit</a:t>
            </a:r>
          </a:p>
          <a:p>
            <a:r>
              <a:rPr lang="en-GB" dirty="0" err="1"/>
              <a:t>PhysicsTree</a:t>
            </a:r>
            <a:r>
              <a:rPr lang="en-GB" dirty="0"/>
              <a:t>-&gt;Draw(“</a:t>
            </a:r>
            <a:r>
              <a:rPr lang="en-GB" dirty="0" err="1"/>
              <a:t>Si_E</a:t>
            </a:r>
            <a:r>
              <a:rPr lang="en-GB" dirty="0"/>
              <a:t>[1]”) this draw second hit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37FF487-5220-DD02-506F-1DFC77D6F9B7}"/>
              </a:ext>
            </a:extLst>
          </p:cNvPr>
          <p:cNvSpPr txBox="1"/>
          <p:nvPr/>
        </p:nvSpPr>
        <p:spPr>
          <a:xfrm>
            <a:off x="2022519" y="2879309"/>
            <a:ext cx="8418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CD</a:t>
            </a:r>
            <a:r>
              <a:rPr lang="en-GB" baseline="-25000" dirty="0"/>
              <a:t>2</a:t>
            </a:r>
          </a:p>
          <a:p>
            <a:r>
              <a:rPr lang="en-GB" dirty="0"/>
              <a:t>D -&gt; </a:t>
            </a:r>
            <a:r>
              <a:rPr lang="en-GB" baseline="30000" dirty="0"/>
              <a:t>2</a:t>
            </a:r>
            <a:r>
              <a:rPr lang="en-GB" dirty="0"/>
              <a:t>H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AEFF1BBC-12AB-14AF-66DF-781FE1FAE9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5843" y="584418"/>
            <a:ext cx="4330700" cy="290830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3A9DC005-078F-65A1-EB53-565CC8FC2B06}"/>
              </a:ext>
            </a:extLst>
          </p:cNvPr>
          <p:cNvSpPr txBox="1"/>
          <p:nvPr/>
        </p:nvSpPr>
        <p:spPr>
          <a:xfrm>
            <a:off x="8328051" y="2398678"/>
            <a:ext cx="702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alpha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9767AC5-30FC-46FD-4A3F-920CE6CE5F6D}"/>
              </a:ext>
            </a:extLst>
          </p:cNvPr>
          <p:cNvSpPr txBox="1"/>
          <p:nvPr/>
        </p:nvSpPr>
        <p:spPr>
          <a:xfrm>
            <a:off x="9590344" y="1905856"/>
            <a:ext cx="45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7Li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29990C2-77F4-F6C4-00B2-3CEA89038F85}"/>
              </a:ext>
            </a:extLst>
          </p:cNvPr>
          <p:cNvSpPr txBox="1"/>
          <p:nvPr/>
        </p:nvSpPr>
        <p:spPr>
          <a:xfrm>
            <a:off x="7486218" y="180602"/>
            <a:ext cx="1544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For illustration</a:t>
            </a:r>
          </a:p>
        </p:txBody>
      </p:sp>
    </p:spTree>
    <p:extLst>
      <p:ext uri="{BB962C8B-B14F-4D97-AF65-F5344CB8AC3E}">
        <p14:creationId xmlns:p14="http://schemas.microsoft.com/office/powerpoint/2010/main" val="2264071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5F26281-22E2-6E91-C81A-EF76881B8605}"/>
              </a:ext>
            </a:extLst>
          </p:cNvPr>
          <p:cNvSpPr/>
          <p:nvPr/>
        </p:nvSpPr>
        <p:spPr>
          <a:xfrm rot="20252619">
            <a:off x="4396637" y="532356"/>
            <a:ext cx="162838" cy="128391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3FE7E9-ED19-D60D-10B5-F4F2465467DD}"/>
              </a:ext>
            </a:extLst>
          </p:cNvPr>
          <p:cNvSpPr/>
          <p:nvPr/>
        </p:nvSpPr>
        <p:spPr>
          <a:xfrm rot="20252619">
            <a:off x="4605405" y="325676"/>
            <a:ext cx="749472" cy="128391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A84267B-55B3-205A-CFD0-C2C8FC96F537}"/>
              </a:ext>
            </a:extLst>
          </p:cNvPr>
          <p:cNvSpPr/>
          <p:nvPr/>
        </p:nvSpPr>
        <p:spPr>
          <a:xfrm rot="1247216">
            <a:off x="4455817" y="2532345"/>
            <a:ext cx="162838" cy="128391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3923A0-4C8B-78FD-7A20-8A78B017778A}"/>
              </a:ext>
            </a:extLst>
          </p:cNvPr>
          <p:cNvSpPr/>
          <p:nvPr/>
        </p:nvSpPr>
        <p:spPr>
          <a:xfrm rot="1247216">
            <a:off x="4664585" y="2713972"/>
            <a:ext cx="749472" cy="128391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F235C80-95FC-ED3B-028B-076662AB1B77}"/>
              </a:ext>
            </a:extLst>
          </p:cNvPr>
          <p:cNvSpPr/>
          <p:nvPr/>
        </p:nvSpPr>
        <p:spPr>
          <a:xfrm>
            <a:off x="2394560" y="2224257"/>
            <a:ext cx="162838" cy="64195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5A29D53-8656-532E-2A47-6069DCE12E73}"/>
              </a:ext>
            </a:extLst>
          </p:cNvPr>
          <p:cNvCxnSpPr/>
          <p:nvPr/>
        </p:nvCxnSpPr>
        <p:spPr>
          <a:xfrm>
            <a:off x="651353" y="2545236"/>
            <a:ext cx="167848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85C367E-7A44-CC9B-C8CA-F8C3B2309577}"/>
              </a:ext>
            </a:extLst>
          </p:cNvPr>
          <p:cNvSpPr txBox="1"/>
          <p:nvPr/>
        </p:nvSpPr>
        <p:spPr>
          <a:xfrm>
            <a:off x="726510" y="2179528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10Be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FB7FD15-69D3-D375-710F-236EDA49E9D0}"/>
              </a:ext>
            </a:extLst>
          </p:cNvPr>
          <p:cNvCxnSpPr>
            <a:cxnSpLocks/>
            <a:stCxn id="8" idx="3"/>
          </p:cNvCxnSpPr>
          <p:nvPr/>
        </p:nvCxnSpPr>
        <p:spPr>
          <a:xfrm flipV="1">
            <a:off x="2557398" y="966581"/>
            <a:ext cx="2121808" cy="157865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467B4C9F-6E88-2ABC-2404-E2125FE20DCF}"/>
              </a:ext>
            </a:extLst>
          </p:cNvPr>
          <p:cNvSpPr txBox="1"/>
          <p:nvPr/>
        </p:nvSpPr>
        <p:spPr>
          <a:xfrm>
            <a:off x="3480718" y="1163295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7F78B47-5AD8-E53B-099B-97DAD37C0E50}"/>
              </a:ext>
            </a:extLst>
          </p:cNvPr>
          <p:cNvSpPr txBox="1"/>
          <p:nvPr/>
        </p:nvSpPr>
        <p:spPr>
          <a:xfrm>
            <a:off x="227007" y="4276840"/>
            <a:ext cx="650742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 single Event -&gt; Everything that happen in a give time window: ~us</a:t>
            </a:r>
          </a:p>
          <a:p>
            <a:r>
              <a:rPr lang="en-GB" dirty="0" err="1"/>
              <a:t>Si_E</a:t>
            </a:r>
            <a:r>
              <a:rPr lang="en-GB" dirty="0"/>
              <a:t> -&gt; size 2</a:t>
            </a:r>
          </a:p>
          <a:p>
            <a:r>
              <a:rPr lang="en-GB" dirty="0" err="1"/>
              <a:t>CsI_E</a:t>
            </a:r>
            <a:r>
              <a:rPr lang="en-GB" dirty="0"/>
              <a:t> -&gt; size 2 too!</a:t>
            </a:r>
          </a:p>
          <a:p>
            <a:endParaRPr lang="en-GB" dirty="0"/>
          </a:p>
          <a:p>
            <a:r>
              <a:rPr lang="en-GB" dirty="0" err="1"/>
              <a:t>PhysicsTree</a:t>
            </a:r>
            <a:r>
              <a:rPr lang="en-GB" dirty="0"/>
              <a:t>-&gt;Draw(“</a:t>
            </a:r>
            <a:r>
              <a:rPr lang="en-GB" dirty="0" err="1"/>
              <a:t>Si_E</a:t>
            </a:r>
            <a:r>
              <a:rPr lang="en-GB" dirty="0"/>
              <a:t>”) this draw both</a:t>
            </a:r>
          </a:p>
          <a:p>
            <a:r>
              <a:rPr lang="en-GB" dirty="0" err="1"/>
              <a:t>PhysicsTree</a:t>
            </a:r>
            <a:r>
              <a:rPr lang="en-GB" dirty="0"/>
              <a:t>-&gt;Draw(“</a:t>
            </a:r>
            <a:r>
              <a:rPr lang="en-GB" dirty="0" err="1"/>
              <a:t>Si_E</a:t>
            </a:r>
            <a:r>
              <a:rPr lang="en-GB" dirty="0"/>
              <a:t>[0]”) this draw first hit</a:t>
            </a:r>
          </a:p>
          <a:p>
            <a:r>
              <a:rPr lang="en-GB" dirty="0" err="1"/>
              <a:t>PhysicsTree</a:t>
            </a:r>
            <a:r>
              <a:rPr lang="en-GB" dirty="0"/>
              <a:t>-&gt;Draw(“</a:t>
            </a:r>
            <a:r>
              <a:rPr lang="en-GB" dirty="0" err="1"/>
              <a:t>Si_E</a:t>
            </a:r>
            <a:r>
              <a:rPr lang="en-GB" dirty="0"/>
              <a:t>[1]”) this draw second hit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05DB8835-2128-17C8-B398-47C159E056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6257" y="619735"/>
            <a:ext cx="4148856" cy="25610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E83714EE-D57A-B5FA-5A25-95803D40EF0C}"/>
              </a:ext>
            </a:extLst>
          </p:cNvPr>
          <p:cNvSpPr txBox="1"/>
          <p:nvPr/>
        </p:nvSpPr>
        <p:spPr>
          <a:xfrm>
            <a:off x="2154245" y="3073946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CH2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7B46D31-AC4E-2A92-0025-4E863E5A4D74}"/>
              </a:ext>
            </a:extLst>
          </p:cNvPr>
          <p:cNvSpPr txBox="1"/>
          <p:nvPr/>
        </p:nvSpPr>
        <p:spPr>
          <a:xfrm>
            <a:off x="7308894" y="390985"/>
            <a:ext cx="1798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Si -&gt; 300um thick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CDB2A6AE-60C7-6B7A-5855-5802A60F2B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6257" y="3258612"/>
            <a:ext cx="4644994" cy="28672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F63CB0B7-4F06-7BE9-9384-87484F9BD054}"/>
              </a:ext>
            </a:extLst>
          </p:cNvPr>
          <p:cNvSpPr txBox="1"/>
          <p:nvPr/>
        </p:nvSpPr>
        <p:spPr>
          <a:xfrm>
            <a:off x="8846174" y="1334725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2885276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A09371B-240B-9B22-EAD6-357BF52C46A1}"/>
              </a:ext>
            </a:extLst>
          </p:cNvPr>
          <p:cNvSpPr/>
          <p:nvPr/>
        </p:nvSpPr>
        <p:spPr>
          <a:xfrm rot="20252619">
            <a:off x="7159625" y="359500"/>
            <a:ext cx="162838" cy="128391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6E47A91-D412-A12E-F649-7D747FB23570}"/>
              </a:ext>
            </a:extLst>
          </p:cNvPr>
          <p:cNvSpPr/>
          <p:nvPr/>
        </p:nvSpPr>
        <p:spPr>
          <a:xfrm rot="20252619">
            <a:off x="7368393" y="152820"/>
            <a:ext cx="749472" cy="128391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BDB675E-6B8A-104A-24F2-8B3D78DA6B42}"/>
              </a:ext>
            </a:extLst>
          </p:cNvPr>
          <p:cNvSpPr/>
          <p:nvPr/>
        </p:nvSpPr>
        <p:spPr>
          <a:xfrm>
            <a:off x="3239385" y="2305844"/>
            <a:ext cx="1525433" cy="64195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6469E47-05AA-7E80-6FE4-82B4A7CA926F}"/>
              </a:ext>
            </a:extLst>
          </p:cNvPr>
          <p:cNvCxnSpPr/>
          <p:nvPr/>
        </p:nvCxnSpPr>
        <p:spPr>
          <a:xfrm>
            <a:off x="1496179" y="2626823"/>
            <a:ext cx="167848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58907167-AB4A-E079-463F-086370DEFCA1}"/>
              </a:ext>
            </a:extLst>
          </p:cNvPr>
          <p:cNvSpPr txBox="1"/>
          <p:nvPr/>
        </p:nvSpPr>
        <p:spPr>
          <a:xfrm>
            <a:off x="1571336" y="2261115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10Be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8B33781-37FA-3219-2AFC-2B450566ED6E}"/>
              </a:ext>
            </a:extLst>
          </p:cNvPr>
          <p:cNvCxnSpPr>
            <a:cxnSpLocks/>
          </p:cNvCxnSpPr>
          <p:nvPr/>
        </p:nvCxnSpPr>
        <p:spPr>
          <a:xfrm flipV="1">
            <a:off x="4002101" y="707032"/>
            <a:ext cx="3559404" cy="191979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B4ED05E-3363-7654-B741-C30FC98C842F}"/>
              </a:ext>
            </a:extLst>
          </p:cNvPr>
          <p:cNvSpPr txBox="1"/>
          <p:nvPr/>
        </p:nvSpPr>
        <p:spPr>
          <a:xfrm>
            <a:off x="4325544" y="1244882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DEE4226-508E-9D1A-8DC2-B6C2DD1DEB1A}"/>
              </a:ext>
            </a:extLst>
          </p:cNvPr>
          <p:cNvSpPr txBox="1"/>
          <p:nvPr/>
        </p:nvSpPr>
        <p:spPr>
          <a:xfrm>
            <a:off x="2999071" y="3155533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CH2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0D15AFD-D4B2-875D-4E74-79F4BE5623D1}"/>
              </a:ext>
            </a:extLst>
          </p:cNvPr>
          <p:cNvCxnSpPr>
            <a:cxnSpLocks/>
            <a:stCxn id="8" idx="3"/>
          </p:cNvCxnSpPr>
          <p:nvPr/>
        </p:nvCxnSpPr>
        <p:spPr>
          <a:xfrm flipV="1">
            <a:off x="4764818" y="753964"/>
            <a:ext cx="2796687" cy="187286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982FA06-B57B-D30A-13BA-63104701F06B}"/>
              </a:ext>
            </a:extLst>
          </p:cNvPr>
          <p:cNvCxnSpPr>
            <a:cxnSpLocks/>
            <a:stCxn id="8" idx="1"/>
          </p:cNvCxnSpPr>
          <p:nvPr/>
        </p:nvCxnSpPr>
        <p:spPr>
          <a:xfrm flipV="1">
            <a:off x="3239385" y="716994"/>
            <a:ext cx="4322120" cy="190983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4DB8DE24-D2DD-479E-6E68-767BCAB34814}"/>
              </a:ext>
            </a:extLst>
          </p:cNvPr>
          <p:cNvSpPr/>
          <p:nvPr/>
        </p:nvSpPr>
        <p:spPr>
          <a:xfrm rot="20252619">
            <a:off x="7223535" y="2812648"/>
            <a:ext cx="162838" cy="128391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2515405-8F09-ECFF-E16B-6A85A52A5753}"/>
              </a:ext>
            </a:extLst>
          </p:cNvPr>
          <p:cNvSpPr/>
          <p:nvPr/>
        </p:nvSpPr>
        <p:spPr>
          <a:xfrm rot="20252619">
            <a:off x="7432303" y="2605968"/>
            <a:ext cx="749472" cy="128391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A397138-9E38-17BC-7B60-96B41269954B}"/>
              </a:ext>
            </a:extLst>
          </p:cNvPr>
          <p:cNvSpPr/>
          <p:nvPr/>
        </p:nvSpPr>
        <p:spPr>
          <a:xfrm>
            <a:off x="3303295" y="4758992"/>
            <a:ext cx="1525433" cy="64195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4EED0E0-09A6-5790-AA12-7682943F43D7}"/>
              </a:ext>
            </a:extLst>
          </p:cNvPr>
          <p:cNvSpPr txBox="1"/>
          <p:nvPr/>
        </p:nvSpPr>
        <p:spPr>
          <a:xfrm>
            <a:off x="1496179" y="3557204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10Be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9C5AA1C7-4FCD-9B0B-FAE3-B82EE3212702}"/>
              </a:ext>
            </a:extLst>
          </p:cNvPr>
          <p:cNvCxnSpPr>
            <a:cxnSpLocks/>
          </p:cNvCxnSpPr>
          <p:nvPr/>
        </p:nvCxnSpPr>
        <p:spPr>
          <a:xfrm flipV="1">
            <a:off x="4066011" y="3160180"/>
            <a:ext cx="3559404" cy="191979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32FB7634-4611-9917-E0CD-9F84DCA6B080}"/>
              </a:ext>
            </a:extLst>
          </p:cNvPr>
          <p:cNvSpPr txBox="1"/>
          <p:nvPr/>
        </p:nvSpPr>
        <p:spPr>
          <a:xfrm>
            <a:off x="4389454" y="369803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8406047-DC80-5C4C-A046-BD2897A14FD2}"/>
              </a:ext>
            </a:extLst>
          </p:cNvPr>
          <p:cNvSpPr txBox="1"/>
          <p:nvPr/>
        </p:nvSpPr>
        <p:spPr>
          <a:xfrm>
            <a:off x="3062981" y="5608681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CH2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1F299B46-314E-4724-03A6-935BA61C18E9}"/>
              </a:ext>
            </a:extLst>
          </p:cNvPr>
          <p:cNvCxnSpPr>
            <a:cxnSpLocks/>
            <a:stCxn id="26" idx="3"/>
          </p:cNvCxnSpPr>
          <p:nvPr/>
        </p:nvCxnSpPr>
        <p:spPr>
          <a:xfrm flipV="1">
            <a:off x="4828728" y="3207112"/>
            <a:ext cx="2796687" cy="187286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46E11A3-8C5D-0E35-481F-E384BF2BB47E}"/>
              </a:ext>
            </a:extLst>
          </p:cNvPr>
          <p:cNvCxnSpPr>
            <a:cxnSpLocks/>
            <a:stCxn id="26" idx="1"/>
          </p:cNvCxnSpPr>
          <p:nvPr/>
        </p:nvCxnSpPr>
        <p:spPr>
          <a:xfrm flipV="1">
            <a:off x="3303295" y="3170142"/>
            <a:ext cx="4322120" cy="190983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ight Arrow 33">
            <a:extLst>
              <a:ext uri="{FF2B5EF4-FFF2-40B4-BE49-F238E27FC236}">
                <a16:creationId xmlns:a16="http://schemas.microsoft.com/office/drawing/2014/main" id="{DDC32596-0E61-ADA3-6EDC-206630AF1166}"/>
              </a:ext>
            </a:extLst>
          </p:cNvPr>
          <p:cNvSpPr/>
          <p:nvPr/>
        </p:nvSpPr>
        <p:spPr>
          <a:xfrm>
            <a:off x="637455" y="4127837"/>
            <a:ext cx="2646309" cy="187285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7097060-E96D-1B4C-46DD-042E9515B146}"/>
              </a:ext>
            </a:extLst>
          </p:cNvPr>
          <p:cNvSpPr txBox="1"/>
          <p:nvPr/>
        </p:nvSpPr>
        <p:spPr>
          <a:xfrm>
            <a:off x="5781803" y="5292348"/>
            <a:ext cx="609477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NPL::Reaction r("10Be(p,4He)7Li@380")</a:t>
            </a:r>
          </a:p>
          <a:p>
            <a:r>
              <a:rPr lang="en-GB" dirty="0"/>
              <a:t>NPL::Reaction r1(“10Be(d,6Li)6He@270”)</a:t>
            </a:r>
          </a:p>
          <a:p>
            <a:r>
              <a:rPr lang="en-GB" dirty="0"/>
              <a:t>r1.GetKinematicLine3()-&gt;Draw()</a:t>
            </a:r>
          </a:p>
          <a:p>
            <a:r>
              <a:rPr lang="en-GB" dirty="0"/>
              <a:t>r1.GetTheta3Theta4()-&gt;Draw()</a:t>
            </a:r>
          </a:p>
        </p:txBody>
      </p:sp>
    </p:spTree>
    <p:extLst>
      <p:ext uri="{BB962C8B-B14F-4D97-AF65-F5344CB8AC3E}">
        <p14:creationId xmlns:p14="http://schemas.microsoft.com/office/powerpoint/2010/main" val="3121197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BE55FB6-8B29-CFAE-45F0-3721ECF24F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385" y="244927"/>
            <a:ext cx="9290957" cy="620785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FE9E707-92E1-E6DF-1DFF-F90B9B14896C}"/>
              </a:ext>
            </a:extLst>
          </p:cNvPr>
          <p:cNvSpPr txBox="1"/>
          <p:nvPr/>
        </p:nvSpPr>
        <p:spPr>
          <a:xfrm>
            <a:off x="9949543" y="2979524"/>
            <a:ext cx="1594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Up to 150 um !</a:t>
            </a:r>
          </a:p>
        </p:txBody>
      </p:sp>
    </p:spTree>
    <p:extLst>
      <p:ext uri="{BB962C8B-B14F-4D97-AF65-F5344CB8AC3E}">
        <p14:creationId xmlns:p14="http://schemas.microsoft.com/office/powerpoint/2010/main" val="34901416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429</Words>
  <Application>Microsoft Macintosh PowerPoint</Application>
  <PresentationFormat>Widescreen</PresentationFormat>
  <Paragraphs>65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Valérian Alcindor</dc:creator>
  <cp:lastModifiedBy>Valérian Alcindor</cp:lastModifiedBy>
  <cp:revision>2</cp:revision>
  <dcterms:created xsi:type="dcterms:W3CDTF">2023-12-08T15:15:59Z</dcterms:created>
  <dcterms:modified xsi:type="dcterms:W3CDTF">2023-12-08T17:01:53Z</dcterms:modified>
</cp:coreProperties>
</file>